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26" autoAdjust="0"/>
    <p:restoredTop sz="94660"/>
  </p:normalViewPr>
  <p:slideViewPr>
    <p:cSldViewPr snapToGrid="0">
      <p:cViewPr>
        <p:scale>
          <a:sx n="164" d="100"/>
          <a:sy n="164" d="100"/>
        </p:scale>
        <p:origin x="20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7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61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59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9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1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21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29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40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881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37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7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D146BE6-3EA7-4C2E-B9EA-6E8E904FA1ED}" type="datetimeFigureOut">
              <a:rPr lang="it-IT" smtClean="0"/>
              <a:t>29/06/21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F6509CE-B911-40AD-8B1B-9C7065D735C6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3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D9F22-28D6-4305-800D-807AE4738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79961"/>
            <a:ext cx="8276253" cy="2278039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Prova finale di Ingegneria del Software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DDEB35-7A67-4306-9EC4-C277FF87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4420" y="4579961"/>
            <a:ext cx="3727579" cy="2278039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GC07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Francesco Panebianco</a:t>
            </a:r>
          </a:p>
          <a:p>
            <a:r>
              <a:rPr lang="it-IT" dirty="0">
                <a:solidFill>
                  <a:schemeClr val="tx1"/>
                </a:solidFill>
              </a:rPr>
              <a:t>Vincenzo Pecorella</a:t>
            </a:r>
          </a:p>
          <a:p>
            <a:r>
              <a:rPr lang="it-IT" dirty="0">
                <a:solidFill>
                  <a:schemeClr val="tx1"/>
                </a:solidFill>
              </a:rPr>
              <a:t>Elisa Mariani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1A3046-7B97-49CC-B059-3A217F95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45" y="344854"/>
            <a:ext cx="6873550" cy="38663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2EAD774-3BFA-4904-9289-571A66A1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91" y="81331"/>
            <a:ext cx="4360508" cy="439341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10445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CD653-4155-40AE-87AE-69F32502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decisions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0819A4-D180-4630-BFD4-5EB35F83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765882"/>
            <a:ext cx="9720071" cy="4023360"/>
          </a:xfrm>
        </p:spPr>
        <p:txBody>
          <a:bodyPr/>
          <a:lstStyle/>
          <a:p>
            <a:r>
              <a:rPr lang="it-IT" dirty="0"/>
              <a:t>- ASCII Art for </a:t>
            </a:r>
            <a:r>
              <a:rPr lang="it-IT" dirty="0" err="1"/>
              <a:t>Command</a:t>
            </a:r>
            <a:r>
              <a:rPr lang="it-IT" dirty="0"/>
              <a:t> Line Interface</a:t>
            </a:r>
          </a:p>
          <a:p>
            <a:r>
              <a:rPr lang="it-IT" dirty="0"/>
              <a:t>- </a:t>
            </a:r>
            <a:r>
              <a:rPr lang="it-IT" b="1" dirty="0"/>
              <a:t>Swing</a:t>
            </a:r>
            <a:r>
              <a:rPr lang="it-IT" dirty="0"/>
              <a:t> over </a:t>
            </a:r>
            <a:r>
              <a:rPr lang="it-IT" dirty="0" err="1"/>
              <a:t>JavaFX</a:t>
            </a:r>
            <a:endParaRPr lang="it-IT" dirty="0"/>
          </a:p>
          <a:p>
            <a:r>
              <a:rPr lang="it-IT" dirty="0"/>
              <a:t>- Full Rule Set + 2 Advanced Features (Multiple Game Sessions, </a:t>
            </a:r>
            <a:r>
              <a:rPr lang="it-IT" dirty="0" err="1"/>
              <a:t>Disconnection</a:t>
            </a:r>
            <a:r>
              <a:rPr lang="it-IT" dirty="0"/>
              <a:t> </a:t>
            </a:r>
            <a:r>
              <a:rPr lang="it-IT" dirty="0" err="1"/>
              <a:t>Resilience</a:t>
            </a:r>
            <a:r>
              <a:rPr lang="it-IT" dirty="0"/>
              <a:t>)</a:t>
            </a:r>
          </a:p>
          <a:p>
            <a:r>
              <a:rPr lang="it-IT" dirty="0"/>
              <a:t>- </a:t>
            </a:r>
            <a:r>
              <a:rPr lang="it-IT" dirty="0" err="1"/>
              <a:t>Thin</a:t>
            </a:r>
            <a:r>
              <a:rPr lang="it-IT" dirty="0"/>
              <a:t> Client</a:t>
            </a:r>
          </a:p>
          <a:p>
            <a:r>
              <a:rPr lang="it-IT" dirty="0"/>
              <a:t>- Client-Server </a:t>
            </a:r>
            <a:r>
              <a:rPr lang="it-IT" dirty="0" err="1"/>
              <a:t>messages</a:t>
            </a:r>
            <a:r>
              <a:rPr lang="it-IT" dirty="0"/>
              <a:t> and Card Data use JSON </a:t>
            </a:r>
            <a:r>
              <a:rPr lang="it-IT" dirty="0" err="1"/>
              <a:t>serialization</a:t>
            </a:r>
            <a:r>
              <a:rPr lang="it-IT" dirty="0"/>
              <a:t> (GSON Library)</a:t>
            </a:r>
          </a:p>
          <a:p>
            <a:endParaRPr lang="it-IT" dirty="0"/>
          </a:p>
        </p:txBody>
      </p:sp>
      <p:pic>
        <p:nvPicPr>
          <p:cNvPr id="4" name="Segnaposto contenuto 8">
            <a:extLst>
              <a:ext uri="{FF2B5EF4-FFF2-40B4-BE49-F238E27FC236}">
                <a16:creationId xmlns:a16="http://schemas.microsoft.com/office/drawing/2014/main" id="{0E10B540-6986-4436-AA5C-1E3F737C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09" y="4568022"/>
            <a:ext cx="3352381" cy="1704762"/>
          </a:xfrm>
          <a:prstGeom prst="rect">
            <a:avLst/>
          </a:prstGeom>
        </p:spPr>
      </p:pic>
      <p:cxnSp>
        <p:nvCxnSpPr>
          <p:cNvPr id="6" name="Connettore a gomito 5">
            <a:extLst>
              <a:ext uri="{FF2B5EF4-FFF2-40B4-BE49-F238E27FC236}">
                <a16:creationId xmlns:a16="http://schemas.microsoft.com/office/drawing/2014/main" id="{6E20B0DA-64C8-4761-9E0C-B9DB2EA803EA}"/>
              </a:ext>
            </a:extLst>
          </p:cNvPr>
          <p:cNvCxnSpPr>
            <a:cxnSpLocks/>
          </p:cNvCxnSpPr>
          <p:nvPr/>
        </p:nvCxnSpPr>
        <p:spPr>
          <a:xfrm>
            <a:off x="5117284" y="4379053"/>
            <a:ext cx="2374085" cy="1041350"/>
          </a:xfrm>
          <a:prstGeom prst="bentConnector3">
            <a:avLst>
              <a:gd name="adj1" fmla="val 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40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A5E85-2ABA-480A-96D1-E7F838E7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72" y="48729"/>
            <a:ext cx="3685332" cy="886344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decisions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0069E7-C1F4-4DBB-B767-7FF4596C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3" y="222258"/>
            <a:ext cx="3326963" cy="2338290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DAECD9EC-5A89-479B-BD69-51E3DDC8F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271" y="828562"/>
            <a:ext cx="7361593" cy="100968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- On Client Side, graphics are </a:t>
            </a:r>
            <a:r>
              <a:rPr lang="it-IT" dirty="0" err="1"/>
              <a:t>loaded</a:t>
            </a:r>
            <a:r>
              <a:rPr lang="it-IT" dirty="0"/>
              <a:t> once to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 and can </a:t>
            </a:r>
            <a:r>
              <a:rPr lang="it-IT" dirty="0" err="1"/>
              <a:t>easily</a:t>
            </a:r>
            <a:r>
              <a:rPr lang="it-IT" dirty="0"/>
              <a:t> be </a:t>
            </a:r>
            <a:r>
              <a:rPr lang="it-IT" dirty="0" err="1"/>
              <a:t>accessed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ImageRepository</a:t>
            </a:r>
            <a:r>
              <a:rPr lang="it-IT" dirty="0"/>
              <a:t> (Singleton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839D2E2-1785-406E-A42E-C5FF97B5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4" y="2675616"/>
            <a:ext cx="5110059" cy="25517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747880-04E7-41EC-B903-0948CEE6E1CC}"/>
              </a:ext>
            </a:extLst>
          </p:cNvPr>
          <p:cNvSpPr txBox="1"/>
          <p:nvPr/>
        </p:nvSpPr>
        <p:spPr>
          <a:xfrm>
            <a:off x="5422502" y="3155297"/>
            <a:ext cx="6585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When</a:t>
            </a:r>
            <a:r>
              <a:rPr lang="it-IT" dirty="0"/>
              <a:t> the controller </a:t>
            </a:r>
            <a:r>
              <a:rPr lang="it-IT" dirty="0" err="1"/>
              <a:t>receives</a:t>
            </a:r>
            <a:r>
              <a:rPr lang="it-IT" dirty="0"/>
              <a:t> a </a:t>
            </a:r>
            <a:r>
              <a:rPr lang="it-IT" dirty="0" err="1"/>
              <a:t>PlayerEvent</a:t>
            </a:r>
            <a:r>
              <a:rPr lang="it-IT" dirty="0"/>
              <a:t>, the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by a </a:t>
            </a:r>
            <a:r>
              <a:rPr lang="it-IT" dirty="0" err="1"/>
              <a:t>BiConsumer</a:t>
            </a:r>
            <a:r>
              <a:rPr lang="it-IT" dirty="0"/>
              <a:t> </a:t>
            </a:r>
            <a:r>
              <a:rPr lang="it-IT" dirty="0" err="1"/>
              <a:t>encapsulated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state the player turn </a:t>
            </a:r>
            <a:r>
              <a:rPr lang="it-IT" dirty="0" err="1"/>
              <a:t>may</a:t>
            </a:r>
            <a:r>
              <a:rPr lang="it-IT" dirty="0"/>
              <a:t> be (</a:t>
            </a:r>
            <a:r>
              <a:rPr lang="it-IT" dirty="0" err="1"/>
              <a:t>TurnState</a:t>
            </a:r>
            <a:r>
              <a:rPr lang="it-IT" dirty="0"/>
              <a:t>). </a:t>
            </a:r>
            <a:r>
              <a:rPr lang="it-IT" dirty="0" err="1"/>
              <a:t>Each</a:t>
            </a:r>
            <a:r>
              <a:rPr lang="it-IT" dirty="0"/>
              <a:t> consumer </a:t>
            </a:r>
            <a:r>
              <a:rPr lang="it-IT" dirty="0" err="1"/>
              <a:t>function</a:t>
            </a:r>
            <a:r>
              <a:rPr lang="it-IT" dirty="0"/>
              <a:t> calls </a:t>
            </a:r>
            <a:r>
              <a:rPr lang="it-IT" dirty="0" err="1"/>
              <a:t>methods</a:t>
            </a:r>
            <a:r>
              <a:rPr lang="it-IT" dirty="0"/>
              <a:t> from </a:t>
            </a:r>
            <a:r>
              <a:rPr lang="it-IT" i="1" dirty="0" err="1"/>
              <a:t>GameMode</a:t>
            </a:r>
            <a:r>
              <a:rPr lang="it-IT" dirty="0"/>
              <a:t>, a controller class </a:t>
            </a:r>
            <a:r>
              <a:rPr lang="it-IT" dirty="0" err="1"/>
              <a:t>containing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actions on the game session.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29810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ACD0D-60C3-4F56-A64B-15D3B09C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CRITICAL DECISION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06D68-28AC-4A26-8C97-6031B95961E4}"/>
              </a:ext>
            </a:extLst>
          </p:cNvPr>
          <p:cNvSpPr txBox="1"/>
          <p:nvPr/>
        </p:nvSpPr>
        <p:spPr>
          <a:xfrm>
            <a:off x="1423206" y="2084832"/>
            <a:ext cx="89219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decided to implement the FA: Client Reconnection using a </a:t>
            </a:r>
            <a:r>
              <a:rPr lang="en-GB" b="1" dirty="0"/>
              <a:t>ping mechanism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Many reasons led us to this decision: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The clients’ connection isn’t reliable: in some cases they disconnect without notify the server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Since the disconnected players skip their turn, by a tactical prospective can be useful to always know who’s connected and who’s not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 simple idea to know when a client is disconnected is to put a timer on player’s moves: it’s easy to implement but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Puts a constraint on users’ move time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To recognise that a player is truly disconnected a long timeout must pass and all the players have to wait </a:t>
            </a:r>
          </a:p>
          <a:p>
            <a:pPr marL="1714500" lvl="3" indent="-342900">
              <a:buFont typeface="+mj-lt"/>
              <a:buAutoNum type="arabicPeriod"/>
            </a:pPr>
            <a:endParaRPr lang="en-GB" dirty="0"/>
          </a:p>
          <a:p>
            <a:pPr marL="1714500" lvl="3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42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ACD0D-60C3-4F56-A64B-15D3B09C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CRITICAL DECISION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B6F8C9-2466-4153-9DDD-9D07FF67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002" y="2389123"/>
            <a:ext cx="2450577" cy="18936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AC9447C-EE89-421D-808D-B0E8A15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5" y="1865099"/>
            <a:ext cx="2947371" cy="35000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477F24-B3B2-4963-B6D1-A9E179546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34" y="236742"/>
            <a:ext cx="5104762" cy="215238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BC2BE9-7F1E-4024-A75A-612316770983}"/>
              </a:ext>
            </a:extLst>
          </p:cNvPr>
          <p:cNvSpPr txBox="1"/>
          <p:nvPr/>
        </p:nvSpPr>
        <p:spPr>
          <a:xfrm>
            <a:off x="3564293" y="2690336"/>
            <a:ext cx="6005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We then chose to implement a ping mechanism. Handling disconnections properly, especially in the CLI, ended up requiring two sockets: one for the </a:t>
            </a:r>
            <a:r>
              <a:rPr lang="en-GB" dirty="0" err="1"/>
              <a:t>CompressedModel</a:t>
            </a:r>
            <a:r>
              <a:rPr lang="en-GB" dirty="0"/>
              <a:t> / </a:t>
            </a:r>
            <a:r>
              <a:rPr lang="en-GB" dirty="0" err="1"/>
              <a:t>PlayerEvent</a:t>
            </a:r>
            <a:r>
              <a:rPr lang="en-GB" dirty="0"/>
              <a:t> messages and one for the continuous </a:t>
            </a:r>
            <a:r>
              <a:rPr lang="en-GB" i="1" dirty="0"/>
              <a:t>ping</a:t>
            </a:r>
            <a:r>
              <a:rPr lang="en-GB" dirty="0"/>
              <a:t> message. With the current implementation, it takes 5 seconds without a ping to disconnect the player.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06D68-28AC-4A26-8C97-6031B95961E4}"/>
              </a:ext>
            </a:extLst>
          </p:cNvPr>
          <p:cNvSpPr txBox="1"/>
          <p:nvPr/>
        </p:nvSpPr>
        <p:spPr>
          <a:xfrm>
            <a:off x="2918632" y="4596273"/>
            <a:ext cx="89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To </a:t>
            </a:r>
            <a:r>
              <a:rPr lang="it-IT" dirty="0" err="1"/>
              <a:t>pair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sockets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ambiguity</a:t>
            </a:r>
            <a:r>
              <a:rPr lang="it-IT" dirty="0"/>
              <a:t>, a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for the client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and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first connection.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D121211-4204-4393-AD35-8FBD0BCAC13E}"/>
              </a:ext>
            </a:extLst>
          </p:cNvPr>
          <p:cNvSpPr txBox="1"/>
          <p:nvPr/>
        </p:nvSpPr>
        <p:spPr>
          <a:xfrm>
            <a:off x="436983" y="5593065"/>
            <a:ext cx="113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Thanks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, the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the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handles the turn and </a:t>
            </a:r>
            <a:r>
              <a:rPr lang="it-IT" dirty="0" err="1"/>
              <a:t>sends</a:t>
            </a:r>
            <a:r>
              <a:rPr lang="it-IT" dirty="0"/>
              <a:t> the </a:t>
            </a:r>
            <a:r>
              <a:rPr lang="it-IT" dirty="0" err="1"/>
              <a:t>answer</a:t>
            </a:r>
            <a:r>
              <a:rPr lang="it-IT" dirty="0"/>
              <a:t> back.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eliminates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syncronization</a:t>
            </a:r>
            <a:r>
              <a:rPr lang="it-IT" dirty="0"/>
              <a:t> hazards.</a:t>
            </a:r>
          </a:p>
        </p:txBody>
      </p:sp>
    </p:spTree>
    <p:extLst>
      <p:ext uri="{BB962C8B-B14F-4D97-AF65-F5344CB8AC3E}">
        <p14:creationId xmlns:p14="http://schemas.microsoft.com/office/powerpoint/2010/main" val="37040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B94A93-23B2-484B-A109-E0A93B7541C8}"/>
              </a:ext>
            </a:extLst>
          </p:cNvPr>
          <p:cNvSpPr txBox="1"/>
          <p:nvPr/>
        </p:nvSpPr>
        <p:spPr>
          <a:xfrm>
            <a:off x="885710" y="1014407"/>
            <a:ext cx="5739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1" dirty="0"/>
              <a:t>Common Board</a:t>
            </a:r>
          </a:p>
          <a:p>
            <a:r>
              <a:rPr lang="it-IT" dirty="0" err="1"/>
              <a:t>Contains</a:t>
            </a:r>
            <a:r>
              <a:rPr lang="it-IT" dirty="0"/>
              <a:t> common </a:t>
            </a:r>
            <a:r>
              <a:rPr lang="it-IT" dirty="0" err="1"/>
              <a:t>spaces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players: </a:t>
            </a:r>
            <a:r>
              <a:rPr lang="it-IT" i="1" dirty="0"/>
              <a:t>Market Board</a:t>
            </a:r>
            <a:r>
              <a:rPr lang="it-IT" dirty="0"/>
              <a:t> and </a:t>
            </a:r>
            <a:r>
              <a:rPr lang="it-IT" i="1" dirty="0"/>
              <a:t>Development Card </a:t>
            </a:r>
            <a:r>
              <a:rPr lang="it-IT" i="1" dirty="0" err="1"/>
              <a:t>Grid</a:t>
            </a:r>
            <a:r>
              <a:rPr lang="it-IT" dirty="0"/>
              <a:t>.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8EAD08-A23E-4AA2-8266-C31A6F73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65767"/>
            <a:ext cx="9720072" cy="547298"/>
          </a:xfrm>
        </p:spPr>
        <p:txBody>
          <a:bodyPr>
            <a:normAutofit fontScale="90000"/>
          </a:bodyPr>
          <a:lstStyle/>
          <a:p>
            <a:r>
              <a:rPr lang="it-IT" dirty="0"/>
              <a:t>CLI &amp; GUI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BEB12C-1CE2-42A4-8143-1C98A990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27" y="55757"/>
            <a:ext cx="5535646" cy="31176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91D4B96-B034-4CD5-BF6C-3454C249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5" y="3565631"/>
            <a:ext cx="2975995" cy="31266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979FC-07FF-484E-8C9E-04C6CFBE5B6F}"/>
              </a:ext>
            </a:extLst>
          </p:cNvPr>
          <p:cNvSpPr txBox="1"/>
          <p:nvPr/>
        </p:nvSpPr>
        <p:spPr>
          <a:xfrm>
            <a:off x="1024128" y="4089268"/>
            <a:ext cx="2195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Selection</a:t>
            </a:r>
            <a:r>
              <a:rPr lang="it-IT" dirty="0"/>
              <a:t> of cards and market </a:t>
            </a:r>
            <a:r>
              <a:rPr lang="it-IT" dirty="0" err="1"/>
              <a:t>rows</a:t>
            </a:r>
            <a:r>
              <a:rPr lang="it-IT" dirty="0"/>
              <a:t> /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with </a:t>
            </a:r>
            <a:r>
              <a:rPr lang="it-IT" i="1" dirty="0" err="1"/>
              <a:t>GameButtons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transparent</a:t>
            </a:r>
            <a:r>
              <a:rPr lang="it-IT" dirty="0"/>
              <a:t> backgrounds and are </a:t>
            </a:r>
            <a:r>
              <a:rPr lang="it-IT" dirty="0" err="1"/>
              <a:t>highlighted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mouse </a:t>
            </a:r>
            <a:r>
              <a:rPr lang="it-IT" dirty="0" err="1"/>
              <a:t>hovers</a:t>
            </a:r>
            <a:r>
              <a:rPr lang="it-IT" dirty="0"/>
              <a:t> on </a:t>
            </a:r>
            <a:r>
              <a:rPr lang="it-IT" dirty="0" err="1"/>
              <a:t>them</a:t>
            </a:r>
            <a:r>
              <a:rPr lang="it-IT" dirty="0"/>
              <a:t>.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3136D2-B45F-7142-85EB-B3D430444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126" y="3283394"/>
            <a:ext cx="5535647" cy="31176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91615A-C4D9-BD4E-967C-D24F39E7C60A}"/>
              </a:ext>
            </a:extLst>
          </p:cNvPr>
          <p:cNvSpPr txBox="1"/>
          <p:nvPr/>
        </p:nvSpPr>
        <p:spPr>
          <a:xfrm>
            <a:off x="885710" y="2219073"/>
            <a:ext cx="573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1" dirty="0"/>
              <a:t>Player Board</a:t>
            </a:r>
          </a:p>
          <a:p>
            <a:r>
              <a:rPr lang="it-IT" dirty="0" err="1"/>
              <a:t>Contains</a:t>
            </a:r>
            <a:r>
              <a:rPr lang="it-IT" dirty="0"/>
              <a:t> the player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buttons</a:t>
            </a:r>
            <a:r>
              <a:rPr lang="it-IT" dirty="0"/>
              <a:t> and </a:t>
            </a:r>
            <a:r>
              <a:rPr lang="it-IT" dirty="0" err="1"/>
              <a:t>views</a:t>
            </a:r>
            <a:r>
              <a:rPr lang="it-IT" dirty="0"/>
              <a:t>.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Buttons</a:t>
            </a:r>
            <a:r>
              <a:rPr lang="it-IT" dirty="0"/>
              <a:t> are </a:t>
            </a:r>
            <a:r>
              <a:rPr lang="it-IT" dirty="0" err="1"/>
              <a:t>disabled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players’ boards.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Other</a:t>
            </a:r>
            <a:r>
              <a:rPr lang="it-IT" dirty="0"/>
              <a:t> players’ leader cards </a:t>
            </a:r>
            <a:r>
              <a:rPr lang="it-IT" dirty="0" err="1"/>
              <a:t>become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</a:t>
            </a:r>
            <a:r>
              <a:rPr lang="it-IT" dirty="0" err="1"/>
              <a:t>activation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4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EAD08-A23E-4AA2-8266-C31A6F73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65767"/>
            <a:ext cx="9720072" cy="547298"/>
          </a:xfrm>
        </p:spPr>
        <p:txBody>
          <a:bodyPr>
            <a:normAutofit fontScale="90000"/>
          </a:bodyPr>
          <a:lstStyle/>
          <a:p>
            <a:r>
              <a:rPr lang="it-IT" dirty="0"/>
              <a:t>CLI &amp;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C9E4E85-86A2-4C5B-BAEA-CDD85D37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395" y="894456"/>
            <a:ext cx="8861265" cy="512330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6F4322-BA7F-415A-A4EE-F88D20173584}"/>
              </a:ext>
            </a:extLst>
          </p:cNvPr>
          <p:cNvSpPr txBox="1"/>
          <p:nvPr/>
        </p:nvSpPr>
        <p:spPr>
          <a:xfrm>
            <a:off x="868707" y="4627822"/>
            <a:ext cx="249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The </a:t>
            </a:r>
            <a:r>
              <a:rPr lang="it-IT" dirty="0" err="1"/>
              <a:t>correct</a:t>
            </a:r>
            <a:r>
              <a:rPr lang="it-IT" dirty="0"/>
              <a:t> scene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i="1" dirty="0" err="1"/>
              <a:t>TurnState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from server.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F64CE4-2C60-1248-990D-7CE495561735}"/>
              </a:ext>
            </a:extLst>
          </p:cNvPr>
          <p:cNvSpPr txBox="1"/>
          <p:nvPr/>
        </p:nvSpPr>
        <p:spPr>
          <a:xfrm>
            <a:off x="868707" y="840235"/>
            <a:ext cx="5015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inserted</a:t>
            </a:r>
            <a:r>
              <a:rPr lang="it-IT" dirty="0"/>
              <a:t> by </a:t>
            </a:r>
            <a:r>
              <a:rPr lang="it-IT" dirty="0" err="1"/>
              <a:t>overwriting</a:t>
            </a:r>
            <a:r>
              <a:rPr lang="it-IT" dirty="0"/>
              <a:t> parts of an ASCII background </a:t>
            </a:r>
            <a:r>
              <a:rPr lang="it-IT" dirty="0" err="1"/>
              <a:t>using</a:t>
            </a:r>
            <a:r>
              <a:rPr lang="it-IT" dirty="0"/>
              <a:t> a buffer </a:t>
            </a:r>
            <a:r>
              <a:rPr lang="it-IT" dirty="0" err="1"/>
              <a:t>string</a:t>
            </a:r>
            <a:r>
              <a:rPr lang="it-IT" dirty="0"/>
              <a:t>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printed. </a:t>
            </a:r>
            <a:r>
              <a:rPr lang="it-IT" dirty="0" err="1"/>
              <a:t>Methods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contained</a:t>
            </a:r>
            <a:r>
              <a:rPr lang="it-IT" dirty="0"/>
              <a:t> in the abstract </a:t>
            </a:r>
            <a:r>
              <a:rPr lang="it-IT" i="1" dirty="0" err="1"/>
              <a:t>TextScene</a:t>
            </a:r>
            <a:r>
              <a:rPr lang="it-IT" dirty="0"/>
              <a:t> class, 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scene </a:t>
            </a:r>
            <a:r>
              <a:rPr lang="it-IT" dirty="0" err="1"/>
              <a:t>inherits</a:t>
            </a:r>
            <a:r>
              <a:rPr lang="it-IT" dirty="0"/>
              <a:t>.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CCDEB3-A6E3-9141-B52D-11609D987910}"/>
              </a:ext>
            </a:extLst>
          </p:cNvPr>
          <p:cNvSpPr txBox="1"/>
          <p:nvPr/>
        </p:nvSpPr>
        <p:spPr>
          <a:xfrm>
            <a:off x="868707" y="2429354"/>
            <a:ext cx="4757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TextScene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err="1"/>
              <a:t>Draw</a:t>
            </a:r>
            <a:r>
              <a:rPr lang="it-IT" dirty="0"/>
              <a:t>() :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prints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</a:t>
            </a:r>
            <a:r>
              <a:rPr lang="it-IT" dirty="0" err="1"/>
              <a:t>that</a:t>
            </a:r>
            <a:r>
              <a:rPr lang="it-IT" dirty="0"/>
              <a:t> the player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 the </a:t>
            </a:r>
            <a:r>
              <a:rPr lang="it-IT" dirty="0" err="1"/>
              <a:t>current</a:t>
            </a:r>
            <a:r>
              <a:rPr lang="it-IT" dirty="0"/>
              <a:t> scene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err="1"/>
              <a:t>AskInput</a:t>
            </a:r>
            <a:r>
              <a:rPr lang="it-IT" dirty="0"/>
              <a:t>(): </a:t>
            </a:r>
            <a:r>
              <a:rPr lang="it-IT" dirty="0" err="1"/>
              <a:t>retrieves</a:t>
            </a:r>
            <a:r>
              <a:rPr lang="it-IT" dirty="0"/>
              <a:t> the input from the player</a:t>
            </a:r>
          </a:p>
        </p:txBody>
      </p:sp>
    </p:spTree>
    <p:extLst>
      <p:ext uri="{BB962C8B-B14F-4D97-AF65-F5344CB8AC3E}">
        <p14:creationId xmlns:p14="http://schemas.microsoft.com/office/powerpoint/2010/main" val="2465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EAD08-A23E-4AA2-8266-C31A6F73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65767"/>
            <a:ext cx="9720072" cy="547298"/>
          </a:xfrm>
        </p:spPr>
        <p:txBody>
          <a:bodyPr>
            <a:normAutofit fontScale="90000"/>
          </a:bodyPr>
          <a:lstStyle/>
          <a:p>
            <a:r>
              <a:rPr lang="it-IT" dirty="0"/>
              <a:t>CLI &amp; GUI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6CD988-517D-425A-AB0A-A04019AB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259" y="2458287"/>
            <a:ext cx="4664683" cy="373174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3E2775-1660-4355-B8FA-A2C2EE0F1A14}"/>
              </a:ext>
            </a:extLst>
          </p:cNvPr>
          <p:cNvSpPr txBox="1"/>
          <p:nvPr/>
        </p:nvSpPr>
        <p:spPr>
          <a:xfrm>
            <a:off x="869483" y="779515"/>
            <a:ext cx="9963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1" dirty="0"/>
              <a:t>CLI - </a:t>
            </a:r>
            <a:r>
              <a:rPr lang="it-IT" b="1" dirty="0" err="1"/>
              <a:t>TurnStatusScene</a:t>
            </a:r>
            <a:endParaRPr lang="it-IT" b="1" dirty="0"/>
          </a:p>
          <a:p>
            <a:r>
              <a:rPr lang="it-IT" dirty="0"/>
              <a:t>Here the </a:t>
            </a:r>
            <a:r>
              <a:rPr lang="it-IT" dirty="0" err="1"/>
              <a:t>players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Development cards and </a:t>
            </a:r>
            <a:r>
              <a:rPr lang="it-IT" dirty="0" err="1"/>
              <a:t>owned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.</a:t>
            </a:r>
          </a:p>
          <a:p>
            <a:r>
              <a:rPr lang="it-IT" dirty="0"/>
              <a:t>-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choice</a:t>
            </a:r>
            <a:r>
              <a:rPr lang="it-IT" dirty="0"/>
              <a:t> to do a </a:t>
            </a:r>
            <a:r>
              <a:rPr lang="it-IT" i="1" dirty="0"/>
              <a:t>Market Action, Buy a Dev Card</a:t>
            </a:r>
            <a:r>
              <a:rPr lang="it-IT" dirty="0"/>
              <a:t> or </a:t>
            </a:r>
            <a:r>
              <a:rPr lang="it-IT" i="1" dirty="0" err="1"/>
              <a:t>Activate</a:t>
            </a:r>
            <a:r>
              <a:rPr lang="it-IT" i="1" dirty="0"/>
              <a:t> Production Powers</a:t>
            </a:r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F28D81-D3B0-6646-B018-6FA784B7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8" y="2458287"/>
            <a:ext cx="4664682" cy="37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0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TM02900720[[fn=Integrale]]</Template>
  <TotalTime>171</TotalTime>
  <Words>567</Words>
  <Application>Microsoft Macintosh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Tw Cen MT</vt:lpstr>
      <vt:lpstr>Tw Cen MT Condensed</vt:lpstr>
      <vt:lpstr>Wingdings 3</vt:lpstr>
      <vt:lpstr>Integrale</vt:lpstr>
      <vt:lpstr>Prova finale di Ingegneria del Software</vt:lpstr>
      <vt:lpstr>CORE decisions</vt:lpstr>
      <vt:lpstr>Other decisions</vt:lpstr>
      <vt:lpstr>A CRITICAL DECISION</vt:lpstr>
      <vt:lpstr>A CRITICAL DECISION</vt:lpstr>
      <vt:lpstr>CLI &amp; GUI</vt:lpstr>
      <vt:lpstr>CLI &amp; GUI</vt:lpstr>
      <vt:lpstr>CLI &amp;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 finale di Ingegneria del Software</dc:title>
  <dc:creator>Francesco Panebianco</dc:creator>
  <cp:lastModifiedBy>Vincenzo Pecorella</cp:lastModifiedBy>
  <cp:revision>20</cp:revision>
  <dcterms:created xsi:type="dcterms:W3CDTF">2021-06-25T11:12:52Z</dcterms:created>
  <dcterms:modified xsi:type="dcterms:W3CDTF">2021-06-29T18:16:44Z</dcterms:modified>
</cp:coreProperties>
</file>